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  <p:sldMasterId id="2147483996" r:id="rId2"/>
  </p:sldMasterIdLst>
  <p:handoutMasterIdLst>
    <p:handoutMasterId r:id="rId7"/>
  </p:handoutMasterIdLst>
  <p:sldIdLst>
    <p:sldId id="265" r:id="rId3"/>
    <p:sldId id="262" r:id="rId4"/>
    <p:sldId id="263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3674-EF68-407F-9571-28A031D52A95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9BA6-4861-4733-9E18-D8CBBA7D0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08C8-0FB8-4512-B0A5-B23A865A01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8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B318-15A5-40D6-A6AC-7B6950A3EE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60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6A2D-29EF-4C29-8DD6-4E37B69020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76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61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134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45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543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88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99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05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5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ED1C0-9F32-4513-9B8B-D471E4A3CA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17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37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575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99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FE45-B04E-410C-947A-3DCFC562F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FD80-F217-46D7-8D74-7391469B7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43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E64A-62CD-4AF3-BBEA-EDBCF4951C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8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2C4E-DD41-4162-9782-05F9A5B8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9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4E87-DAAA-4B8F-8257-EB7CDF261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7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0175A-9EFF-4CC5-96DD-AD6AC692D0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1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19FD-7545-4956-A0CE-58CDC8780C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92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7A0D-3447-4B86-949E-80DFEA7733D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3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>
                <a:solidFill>
                  <a:srgbClr val="564B3C"/>
                </a:solidFill>
              </a:rPr>
              <a:pPr/>
              <a:t>9/17/2015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7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s-ES_tradnl" b="1" dirty="0">
                <a:solidFill>
                  <a:srgbClr val="FF0000"/>
                </a:solidFill>
              </a:rPr>
              <a:t>Propósito # 1b: </a:t>
            </a:r>
            <a:r>
              <a:rPr lang="es-ES_tradnl" dirty="0">
                <a:solidFill>
                  <a:schemeClr val="tx1"/>
                </a:solidFill>
              </a:rPr>
              <a:t>¿Cómo repasamos el trabajo del año pasado?</a:t>
            </a:r>
          </a:p>
          <a:p>
            <a:pPr marL="114300" indent="0">
              <a:buNone/>
            </a:pPr>
            <a:r>
              <a:rPr lang="es-ES_tradnl" i="1" dirty="0">
                <a:solidFill>
                  <a:srgbClr val="92D050"/>
                </a:solidFill>
              </a:rPr>
              <a:t>L.O.: to </a:t>
            </a:r>
            <a:r>
              <a:rPr lang="es-ES_tradnl" i="1" dirty="0" err="1">
                <a:solidFill>
                  <a:srgbClr val="92D050"/>
                </a:solidFill>
              </a:rPr>
              <a:t>recall</a:t>
            </a:r>
            <a:r>
              <a:rPr lang="es-ES_tradnl" i="1" dirty="0">
                <a:solidFill>
                  <a:srgbClr val="92D050"/>
                </a:solidFill>
              </a:rPr>
              <a:t> </a:t>
            </a:r>
            <a:r>
              <a:rPr lang="es-ES_tradnl" i="1" dirty="0" err="1">
                <a:solidFill>
                  <a:srgbClr val="92D050"/>
                </a:solidFill>
              </a:rPr>
              <a:t>the</a:t>
            </a:r>
            <a:r>
              <a:rPr lang="es-ES_tradnl" i="1" dirty="0">
                <a:solidFill>
                  <a:srgbClr val="92D050"/>
                </a:solidFill>
              </a:rPr>
              <a:t> </a:t>
            </a:r>
            <a:r>
              <a:rPr lang="es-ES_tradnl" i="1" dirty="0" err="1">
                <a:solidFill>
                  <a:srgbClr val="92D050"/>
                </a:solidFill>
              </a:rPr>
              <a:t>correct</a:t>
            </a:r>
            <a:r>
              <a:rPr lang="es-ES_tradnl" i="1" dirty="0">
                <a:solidFill>
                  <a:srgbClr val="92D050"/>
                </a:solidFill>
              </a:rPr>
              <a:t> use of </a:t>
            </a:r>
            <a:r>
              <a:rPr lang="es-ES_tradnl" i="1" dirty="0" err="1">
                <a:solidFill>
                  <a:srgbClr val="92D050"/>
                </a:solidFill>
              </a:rPr>
              <a:t>adjectives</a:t>
            </a:r>
            <a:r>
              <a:rPr lang="es-ES_tradnl" i="1" dirty="0">
                <a:solidFill>
                  <a:srgbClr val="92D050"/>
                </a:solidFill>
              </a:rPr>
              <a:t> </a:t>
            </a:r>
          </a:p>
          <a:p>
            <a:pPr marL="11430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Cambia Martin a Belinda. </a:t>
            </a:r>
            <a:r>
              <a:rPr lang="en-US" i="1" dirty="0" smtClean="0">
                <a:solidFill>
                  <a:schemeClr val="tx1"/>
                </a:solidFill>
              </a:rPr>
              <a:t>Change Martin to Belinda. Be careful to make all of the necessary changes.</a:t>
            </a:r>
          </a:p>
          <a:p>
            <a:pPr marL="114300" indent="0">
              <a:buNone/>
            </a:pPr>
            <a:r>
              <a:rPr lang="en-US" b="1" i="1" dirty="0">
                <a:solidFill>
                  <a:schemeClr val="tx1"/>
                </a:solidFill>
                <a:latin typeface="Bradley Hand ITC" panose="03070402050302030203" pitchFamily="66" charset="0"/>
              </a:rPr>
              <a:t>	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Martin</a:t>
            </a:r>
            <a:r>
              <a:rPr lang="en-US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es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chileno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Él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es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rubio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No es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moreno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 Martin es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muy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inteligente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y es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bastante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gracioso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Martin es un amigo </a:t>
            </a:r>
            <a:r>
              <a:rPr lang="en-US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bueno</a:t>
            </a:r>
            <a:r>
              <a:rPr lang="en-US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</a:t>
            </a:r>
            <a:endParaRPr lang="en-US" b="1" dirty="0" smtClean="0">
              <a:solidFill>
                <a:srgbClr val="FF0000"/>
              </a:solidFill>
              <a:latin typeface="Baskerville Old Face" panose="02020602080505020303" pitchFamily="18" charset="0"/>
            </a:endParaRPr>
          </a:p>
          <a:p>
            <a:pPr marL="114300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 llamo ___________ </a:t>
            </a:r>
            <a:r>
              <a:rPr lang="en-US" sz="2800" smtClean="0"/>
              <a:t>Clase 702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17 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2015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82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37201"/>
            <a:ext cx="8229600" cy="960438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Adjetivos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9436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:</a:t>
            </a:r>
          </a:p>
          <a:p>
            <a:pPr>
              <a:buFontTx/>
              <a:buNone/>
            </a:pPr>
            <a:r>
              <a:rPr lang="en-US" dirty="0"/>
              <a:t>-Amiga/</a:t>
            </a:r>
            <a:r>
              <a:rPr lang="en-US" dirty="0" err="1"/>
              <a:t>honesto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-</a:t>
            </a:r>
            <a:r>
              <a:rPr lang="en-US" dirty="0" err="1"/>
              <a:t>Alumnos</a:t>
            </a:r>
            <a:r>
              <a:rPr lang="en-US" dirty="0"/>
              <a:t>/</a:t>
            </a:r>
            <a:r>
              <a:rPr lang="en-US" dirty="0" err="1"/>
              <a:t>sincero</a:t>
            </a:r>
            <a:endParaRPr lang="en-US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1966912"/>
            <a:ext cx="931697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FF"/>
                </a:solidFill>
              </a:rPr>
              <a:t>-Todos los adjetivos deben de estar de acuerdo,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FF"/>
                </a:solidFill>
              </a:rPr>
              <a:t>en número y en género, con los sustantivos que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FF"/>
                </a:solidFill>
              </a:rPr>
              <a:t>describen. </a:t>
            </a:r>
            <a:r>
              <a:rPr lang="es-ES_tradnl" sz="3200" i="1" dirty="0" smtClean="0">
                <a:solidFill>
                  <a:srgbClr val="0000FF"/>
                </a:solidFill>
              </a:rPr>
              <a:t>(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All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adjectives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must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agree</a:t>
            </a:r>
            <a:r>
              <a:rPr lang="es-ES_tradnl" sz="3200" i="1" dirty="0" smtClean="0">
                <a:solidFill>
                  <a:srgbClr val="0000FF"/>
                </a:solidFill>
              </a:rPr>
              <a:t>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i="1" dirty="0" smtClean="0">
                <a:solidFill>
                  <a:srgbClr val="0000FF"/>
                </a:solidFill>
              </a:rPr>
              <a:t>in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gender</a:t>
            </a:r>
            <a:r>
              <a:rPr lang="es-ES_tradnl" sz="3200" i="1" dirty="0" smtClean="0">
                <a:solidFill>
                  <a:srgbClr val="0000FF"/>
                </a:solidFill>
              </a:rPr>
              <a:t> and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number</a:t>
            </a:r>
            <a:r>
              <a:rPr lang="es-ES_tradnl" sz="3200" i="1" dirty="0" smtClean="0">
                <a:solidFill>
                  <a:srgbClr val="0000FF"/>
                </a:solidFill>
              </a:rPr>
              <a:t>,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with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the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noun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they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i="1" dirty="0" smtClean="0">
                <a:solidFill>
                  <a:srgbClr val="0000FF"/>
                </a:solidFill>
              </a:rPr>
              <a:t>Describe.)</a:t>
            </a:r>
            <a:endParaRPr lang="es-ES_tradnl" sz="3200" dirty="0" smtClean="0">
              <a:solidFill>
                <a:srgbClr val="0000FF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048000" y="5181600"/>
            <a:ext cx="3408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92D050"/>
                </a:solidFill>
              </a:rPr>
              <a:t>La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amig</a:t>
            </a:r>
            <a:r>
              <a:rPr lang="en-US" sz="3200" dirty="0" err="1" smtClean="0">
                <a:solidFill>
                  <a:srgbClr val="92D050"/>
                </a:solidFill>
              </a:rPr>
              <a:t>a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honest</a:t>
            </a:r>
            <a:r>
              <a:rPr lang="en-US" sz="3200" dirty="0" err="1" smtClean="0">
                <a:solidFill>
                  <a:srgbClr val="92D050"/>
                </a:solidFill>
              </a:rPr>
              <a:t>a</a:t>
            </a:r>
            <a:endParaRPr lang="en-US" sz="3200" dirty="0" smtClean="0">
              <a:solidFill>
                <a:srgbClr val="92D050"/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397625" y="5257800"/>
            <a:ext cx="2746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Femenino</a:t>
            </a:r>
            <a:r>
              <a:rPr lang="en-US" sz="2400" dirty="0" smtClean="0">
                <a:solidFill>
                  <a:srgbClr val="FF0000"/>
                </a:solidFill>
              </a:rPr>
              <a:t>/Singular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82950" y="5791200"/>
            <a:ext cx="4108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92D050"/>
                </a:solidFill>
              </a:rPr>
              <a:t>Los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alumn</a:t>
            </a:r>
            <a:r>
              <a:rPr lang="en-US" sz="3200" dirty="0" err="1" smtClean="0">
                <a:solidFill>
                  <a:srgbClr val="92D050"/>
                </a:solidFill>
              </a:rPr>
              <a:t>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sincer</a:t>
            </a:r>
            <a:r>
              <a:rPr lang="en-US" sz="3200" dirty="0" err="1" smtClean="0">
                <a:solidFill>
                  <a:srgbClr val="92D050"/>
                </a:solidFill>
              </a:rPr>
              <a:t>os</a:t>
            </a:r>
            <a:endParaRPr lang="en-US" sz="3200" dirty="0" smtClean="0">
              <a:solidFill>
                <a:srgbClr val="92D050"/>
              </a:solidFill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391400" y="5959475"/>
            <a:ext cx="16430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Masculino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Plural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26128" y="27373"/>
            <a:ext cx="8260672" cy="103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mtClean="0">
                <a:solidFill>
                  <a:srgbClr val="FFC000"/>
                </a:solidFill>
              </a:rPr>
              <a:t>Repaso de Gramatica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Adjetivos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525963"/>
          </a:xfrm>
        </p:spPr>
        <p:txBody>
          <a:bodyPr/>
          <a:lstStyle/>
          <a:p>
            <a:r>
              <a:rPr lang="en-US" dirty="0"/>
              <a:t>Los </a:t>
            </a:r>
            <a:r>
              <a:rPr lang="en-US" dirty="0" err="1"/>
              <a:t>adjetivos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terminan</a:t>
            </a:r>
            <a:r>
              <a:rPr lang="en-US" dirty="0"/>
              <a:t> en –E o en </a:t>
            </a:r>
            <a:r>
              <a:rPr lang="en-US" dirty="0" smtClean="0"/>
              <a:t>CONSONANTES </a:t>
            </a:r>
            <a:r>
              <a:rPr lang="en-US" dirty="0" err="1"/>
              <a:t>tienen</a:t>
            </a:r>
            <a:r>
              <a:rPr lang="en-US" dirty="0"/>
              <a:t> solo dos </a:t>
            </a:r>
            <a:r>
              <a:rPr lang="en-US" dirty="0" err="1"/>
              <a:t>formas</a:t>
            </a:r>
            <a:r>
              <a:rPr lang="en-US" dirty="0"/>
              <a:t>. </a:t>
            </a:r>
            <a:r>
              <a:rPr lang="en-US" i="1" dirty="0"/>
              <a:t>(The adjectives that end in –E or in a </a:t>
            </a:r>
            <a:r>
              <a:rPr lang="en-US" i="1" dirty="0" smtClean="0"/>
              <a:t>CONSONANT have </a:t>
            </a:r>
            <a:r>
              <a:rPr lang="en-US" i="1" dirty="0"/>
              <a:t>only two forms)</a:t>
            </a:r>
          </a:p>
          <a:p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:</a:t>
            </a:r>
          </a:p>
          <a:p>
            <a:pPr>
              <a:buFontTx/>
              <a:buNone/>
            </a:pPr>
            <a:r>
              <a:rPr lang="en-US" dirty="0"/>
              <a:t>-</a:t>
            </a:r>
            <a:r>
              <a:rPr lang="en-US" dirty="0" err="1"/>
              <a:t>Cursos</a:t>
            </a:r>
            <a:r>
              <a:rPr lang="en-US" dirty="0"/>
              <a:t> </a:t>
            </a:r>
            <a:r>
              <a:rPr lang="en-US" dirty="0" err="1"/>
              <a:t>interesant</a:t>
            </a:r>
            <a:r>
              <a:rPr lang="en-US" dirty="0" err="1">
                <a:solidFill>
                  <a:srgbClr val="0000FF"/>
                </a:solidFill>
              </a:rPr>
              <a:t>e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-</a:t>
            </a:r>
            <a:r>
              <a:rPr lang="en-US" dirty="0" err="1"/>
              <a:t>Materia</a:t>
            </a:r>
            <a:r>
              <a:rPr lang="en-US" dirty="0"/>
              <a:t> </a:t>
            </a:r>
            <a:r>
              <a:rPr lang="en-US" dirty="0" err="1"/>
              <a:t>difici</a:t>
            </a:r>
            <a:r>
              <a:rPr lang="en-US" dirty="0" err="1">
                <a:solidFill>
                  <a:srgbClr val="0000FF"/>
                </a:solidFill>
              </a:rPr>
              <a:t>l</a:t>
            </a:r>
            <a:endParaRPr lang="en-US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86200" y="3657600"/>
            <a:ext cx="44688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</a:rPr>
              <a:t>Los cursos interesant</a:t>
            </a:r>
            <a:r>
              <a:rPr lang="en-US" sz="3200" smtClean="0">
                <a:solidFill>
                  <a:srgbClr val="FF0000"/>
                </a:solidFill>
              </a:rPr>
              <a:t>es</a:t>
            </a:r>
            <a:endParaRPr lang="en-US" sz="3200" smtClean="0">
              <a:solidFill>
                <a:srgbClr val="0000FF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743200" y="4267200"/>
            <a:ext cx="3951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</a:rPr>
              <a:t>Las materias dificil</a:t>
            </a:r>
            <a:r>
              <a:rPr lang="en-US" sz="3200" smtClean="0">
                <a:solidFill>
                  <a:srgbClr val="FF0000"/>
                </a:solidFill>
              </a:rPr>
              <a:t>es</a:t>
            </a:r>
            <a:endParaRPr lang="en-US" sz="3200" smtClean="0">
              <a:solidFill>
                <a:srgbClr val="0000FF"/>
              </a:solidFill>
            </a:endParaRP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209800" y="4800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791200" y="4800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450975" y="6172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00"/>
                </a:solidFill>
              </a:rPr>
              <a:t>Singular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181600" y="6172200"/>
            <a:ext cx="1222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</a:rPr>
              <a:t>Plural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667000" y="4710113"/>
            <a:ext cx="3076575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If it ends in –E, add 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 –S to make it plural.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If it end in a consonant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Add an –ES to make it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Plural.</a:t>
            </a:r>
          </a:p>
        </p:txBody>
      </p:sp>
    </p:spTree>
    <p:extLst>
      <p:ext uri="{BB962C8B-B14F-4D97-AF65-F5344CB8AC3E}">
        <p14:creationId xmlns:p14="http://schemas.microsoft.com/office/powerpoint/2010/main" val="14891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3399"/>
                </a:solidFill>
              </a:rPr>
              <a:t>Tarea</a:t>
            </a:r>
            <a:r>
              <a:rPr lang="en-US" dirty="0" smtClean="0">
                <a:solidFill>
                  <a:srgbClr val="FF3399"/>
                </a:solidFill>
              </a:rPr>
              <a:t> # 1B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Completa</a:t>
            </a:r>
            <a:r>
              <a:rPr lang="en-US" sz="3600" dirty="0" smtClean="0"/>
              <a:t> la </a:t>
            </a:r>
            <a:r>
              <a:rPr lang="en-US" sz="3600" dirty="0" err="1" smtClean="0"/>
              <a:t>hoja</a:t>
            </a:r>
            <a:r>
              <a:rPr lang="en-US" sz="3600" dirty="0" smtClean="0"/>
              <a:t> </a:t>
            </a:r>
            <a:r>
              <a:rPr lang="en-US" sz="3600" dirty="0" err="1" smtClean="0"/>
              <a:t>distribuida</a:t>
            </a:r>
            <a:r>
              <a:rPr lang="en-US" sz="3600" dirty="0" smtClean="0"/>
              <a:t> MANOS A LA OBRA.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398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520</TotalTime>
  <Words>205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1_Apothecary</vt:lpstr>
      <vt:lpstr>Me llamo ___________ Clase 702 La fecha es el 17 de septiembre del 2015</vt:lpstr>
      <vt:lpstr>Adjetivos</vt:lpstr>
      <vt:lpstr>Adjetivos</vt:lpstr>
      <vt:lpstr>Tarea # 1B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9 de septiembre del 2014</dc:title>
  <dc:creator>Helen Zumaeta</dc:creator>
  <cp:lastModifiedBy>Helen Zumaeta</cp:lastModifiedBy>
  <cp:revision>19</cp:revision>
  <cp:lastPrinted>2014-09-09T17:07:13Z</cp:lastPrinted>
  <dcterms:created xsi:type="dcterms:W3CDTF">2014-09-09T00:17:17Z</dcterms:created>
  <dcterms:modified xsi:type="dcterms:W3CDTF">2015-09-17T21:14:16Z</dcterms:modified>
</cp:coreProperties>
</file>